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5143500" cy="9144000"/>
  <p:embeddedFontLst>
    <p:embeddedFont>
      <p:font typeface="La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j2dsjkbkdmuNkC7qAfFPWnwY7a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Lato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Lato-italic.fntdata"/><Relationship Id="rId6" Type="http://schemas.openxmlformats.org/officeDocument/2006/relationships/slide" Target="slides/slide2.xml"/><Relationship Id="rId18" Type="http://schemas.openxmlformats.org/officeDocument/2006/relationships/font" Target="fonts/Lato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57400" y="685800"/>
            <a:ext cx="34291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" name="Google Shape;43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" name="Google Shape;62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/>
          <p:nvPr>
            <p:ph idx="2" type="sldImg"/>
          </p:nvPr>
        </p:nvSpPr>
        <p:spPr>
          <a:xfrm>
            <a:off x="-17145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5:notes"/>
          <p:cNvSpPr txBox="1"/>
          <p:nvPr>
            <p:ph idx="1" type="body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/>
          <p:nvPr>
            <p:ph idx="2" type="sldImg"/>
          </p:nvPr>
        </p:nvSpPr>
        <p:spPr>
          <a:xfrm>
            <a:off x="-17145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6:notes"/>
          <p:cNvSpPr txBox="1"/>
          <p:nvPr>
            <p:ph idx="1" type="body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7" name="Google Shape;167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2" name="Google Shape;212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/>
          <p:nvPr>
            <p:ph idx="2" type="sldImg"/>
          </p:nvPr>
        </p:nvSpPr>
        <p:spPr>
          <a:xfrm>
            <a:off x="-17145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12:notes"/>
          <p:cNvSpPr txBox="1"/>
          <p:nvPr>
            <p:ph idx="1" type="body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4332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6766560" y="-914400"/>
            <a:ext cx="3840480" cy="3840480"/>
          </a:xfrm>
          <a:prstGeom prst="ellipse">
            <a:avLst/>
          </a:prstGeom>
          <a:solidFill>
            <a:srgbClr val="2D6A4F">
              <a:alpha val="45098"/>
            </a:srgbClr>
          </a:solidFill>
          <a:ln cap="flat" cmpd="sng" w="1270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-1280160" y="2926080"/>
            <a:ext cx="3291840" cy="3291840"/>
          </a:xfrm>
          <a:prstGeom prst="ellipse">
            <a:avLst/>
          </a:prstGeom>
          <a:solidFill>
            <a:srgbClr val="2D6A4F">
              <a:alpha val="40000"/>
            </a:srgbClr>
          </a:solidFill>
          <a:ln cap="flat" cmpd="sng" w="1270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473242" y="201168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2B788"/>
                </a:solidFill>
                <a:latin typeface="Calibri"/>
                <a:ea typeface="Calibri"/>
                <a:cs typeface="Calibri"/>
                <a:sym typeface="Calibri"/>
              </a:rPr>
              <a:t>ISWA 2026  ·  Working Group 18  ·  Bern, 7 July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372291" y="291522"/>
            <a:ext cx="839941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Exploring risk pathways and safety measures during the high-risk bovine periparturient period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457199" y="1725164"/>
            <a:ext cx="82296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5853A"/>
              </a:buClr>
              <a:buSzPts val="2400"/>
              <a:buFont typeface="Calibri"/>
              <a:buNone/>
            </a:pPr>
            <a:r>
              <a:rPr i="1" lang="en-US" sz="2400">
                <a:solidFill>
                  <a:srgbClr val="B5853A"/>
                </a:solidFill>
                <a:latin typeface="Calibri"/>
                <a:ea typeface="Calibri"/>
                <a:cs typeface="Calibri"/>
                <a:sym typeface="Calibri"/>
              </a:rPr>
              <a:t>A Survivor-Informed Study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457200" y="2343909"/>
            <a:ext cx="8229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Kirsty Sweet¹   ·   Francis Bligh²   ·   John McNamara²   ·   Sinéad Flannery¹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457200" y="2626936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52B788"/>
                </a:solidFill>
                <a:latin typeface="Calibri"/>
                <a:ea typeface="Calibri"/>
                <a:cs typeface="Calibri"/>
                <a:sym typeface="Calibri"/>
              </a:rPr>
              <a:t>¹University College Dublin   ·   ²Teagasc, Ireland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411480" y="3035489"/>
            <a:ext cx="8321040" cy="841248"/>
          </a:xfrm>
          <a:prstGeom prst="roundRect">
            <a:avLst>
              <a:gd fmla="val 9783" name="adj"/>
            </a:avLst>
          </a:prstGeom>
          <a:solidFill>
            <a:srgbClr val="2D6A4F"/>
          </a:solidFill>
          <a:ln cap="flat" cmpd="sng" w="9525">
            <a:solidFill>
              <a:srgbClr val="52B7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621792" y="3099497"/>
            <a:ext cx="79095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WG18: Documenting strategies of preservation in agricultural work  —  this paper examines how farmers preserve health, quality of work, and relationships with living beings during the high-risk calving period, where care and danger are closely entangled.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" name="Google Shape;2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9108" y="4242816"/>
            <a:ext cx="107081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69959" y="4242816"/>
            <a:ext cx="1794933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9F7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/>
          <p:nvPr/>
        </p:nvSpPr>
        <p:spPr>
          <a:xfrm>
            <a:off x="365760" y="118872"/>
            <a:ext cx="8412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Why This Matters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384048" y="1144307"/>
            <a:ext cx="2624328" cy="1783080"/>
          </a:xfrm>
          <a:prstGeom prst="roundRect">
            <a:avLst>
              <a:gd fmla="val 4615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384048" y="1254035"/>
            <a:ext cx="2624328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D6A4F"/>
              </a:buClr>
              <a:buSzPts val="5400"/>
              <a:buFont typeface="Cambria"/>
              <a:buNone/>
            </a:pPr>
            <a:r>
              <a:rPr b="1" lang="en-US" sz="5400">
                <a:solidFill>
                  <a:srgbClr val="2D6A4F"/>
                </a:solidFill>
                <a:latin typeface="Cambria"/>
                <a:ea typeface="Cambria"/>
                <a:cs typeface="Cambria"/>
                <a:sym typeface="Cambria"/>
              </a:rPr>
              <a:t>19%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493776" y="1948979"/>
            <a:ext cx="240487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of all Irish workplace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fatalities involve livestock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(HSA, 2011–2020)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3209544" y="1144307"/>
            <a:ext cx="2624328" cy="1783080"/>
          </a:xfrm>
          <a:prstGeom prst="roundRect">
            <a:avLst>
              <a:gd fmla="val 4615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3209544" y="1254035"/>
            <a:ext cx="2624328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5853A"/>
              </a:buClr>
              <a:buSzPts val="5400"/>
              <a:buFont typeface="Cambria"/>
              <a:buNone/>
            </a:pPr>
            <a:r>
              <a:rPr b="1" lang="en-US" sz="5400">
                <a:solidFill>
                  <a:srgbClr val="B5853A"/>
                </a:solidFill>
                <a:latin typeface="Cambria"/>
                <a:ea typeface="Cambria"/>
                <a:cs typeface="Cambria"/>
                <a:sym typeface="Cambria"/>
              </a:rPr>
              <a:t>33%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3319272" y="1948979"/>
            <a:ext cx="240487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of livestock fatalities now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involve cow attacks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(HSA data; up from 16%, 1996–2005)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6035040" y="1144307"/>
            <a:ext cx="2624328" cy="1783080"/>
          </a:xfrm>
          <a:prstGeom prst="roundRect">
            <a:avLst>
              <a:gd fmla="val 4615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6035040" y="1254035"/>
            <a:ext cx="2624328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5400"/>
              <a:buFont typeface="Cambria"/>
              <a:buNone/>
            </a:pPr>
            <a:r>
              <a:rPr b="1" lang="en-US" sz="5400">
                <a:solidFill>
                  <a:srgbClr val="4A5568"/>
                </a:solidFill>
                <a:latin typeface="Cambria"/>
                <a:ea typeface="Cambria"/>
                <a:cs typeface="Cambria"/>
                <a:sym typeface="Cambria"/>
              </a:rPr>
              <a:t>47%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6144768" y="1948979"/>
            <a:ext cx="2404872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of farm accidents involve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livestock (2022 Teagasc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National Farm Survey)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384048" y="3231098"/>
            <a:ext cx="8375904" cy="1489492"/>
          </a:xfrm>
          <a:prstGeom prst="roundRect">
            <a:avLst>
              <a:gd fmla="val 6923" name="adj"/>
            </a:avLst>
          </a:prstGeom>
          <a:solidFill>
            <a:srgbClr val="D8F3DC"/>
          </a:solidFill>
          <a:ln cap="flat" cmpd="sng" w="9525">
            <a:solidFill>
              <a:srgbClr val="52B788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594360" y="3491268"/>
            <a:ext cx="9144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The gap: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1572768" y="3454692"/>
            <a:ext cx="699516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Formal safety guidance rarely reflects the lived reality of on-farm decisions at calving-time. Risk is embedded in necessary, routine work — not only in exceptional events. This study asks: how do incidents unfold in practice, and how do farmers navigate the tension between care and self-preservation?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/>
          <p:nvPr/>
        </p:nvSpPr>
        <p:spPr>
          <a:xfrm>
            <a:off x="365760" y="118872"/>
            <a:ext cx="8412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Research Aim and Questions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"/>
          <p:cNvSpPr/>
          <p:nvPr/>
        </p:nvSpPr>
        <p:spPr>
          <a:xfrm>
            <a:off x="384048" y="984943"/>
            <a:ext cx="837590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66573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rgbClr val="566573"/>
                </a:solidFill>
                <a:latin typeface="Calibri"/>
                <a:ea typeface="Calibri"/>
                <a:cs typeface="Calibri"/>
                <a:sym typeface="Calibri"/>
              </a:rPr>
              <a:t>Understanding how periparturient incidents arise — and supporting context-sensitive prevention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429768" y="2055225"/>
            <a:ext cx="2679192" cy="2286000"/>
          </a:xfrm>
          <a:prstGeom prst="roundRect">
            <a:avLst>
              <a:gd fmla="val 3600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429768" y="2164953"/>
            <a:ext cx="267919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4000"/>
              <a:buFont typeface="Cambria"/>
              <a:buNone/>
            </a:pPr>
            <a:r>
              <a:rPr b="1" lang="en-US" sz="40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01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539496" y="2731881"/>
            <a:ext cx="2459736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Identify incident precursors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557784" y="3198225"/>
            <a:ext cx="242316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What recurring conditions drive attacks and near-misses?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3291840" y="2055225"/>
            <a:ext cx="2679192" cy="2286000"/>
          </a:xfrm>
          <a:prstGeom prst="roundRect">
            <a:avLst>
              <a:gd fmla="val 3600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3291840" y="2164953"/>
            <a:ext cx="267919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D6A4F"/>
              </a:buClr>
              <a:buSzPts val="4000"/>
              <a:buFont typeface="Cambria"/>
              <a:buNone/>
            </a:pPr>
            <a:r>
              <a:rPr b="1" lang="en-US" sz="4000">
                <a:solidFill>
                  <a:srgbClr val="2D6A4F"/>
                </a:solidFill>
                <a:latin typeface="Cambria"/>
                <a:ea typeface="Cambria"/>
                <a:cs typeface="Cambria"/>
                <a:sym typeface="Cambria"/>
              </a:rPr>
              <a:t>02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3401568" y="2731881"/>
            <a:ext cx="2459736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Explore the advisory role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3419856" y="3198225"/>
            <a:ext cx="242316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How can advisors support safety at calving-time?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6153912" y="2055225"/>
            <a:ext cx="2679192" cy="2286000"/>
          </a:xfrm>
          <a:prstGeom prst="roundRect">
            <a:avLst>
              <a:gd fmla="val 3600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6153912" y="2164953"/>
            <a:ext cx="267919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5853A"/>
              </a:buClr>
              <a:buSzPts val="4000"/>
              <a:buFont typeface="Cambria"/>
              <a:buNone/>
            </a:pPr>
            <a:r>
              <a:rPr b="1" lang="en-US" sz="4000">
                <a:solidFill>
                  <a:srgbClr val="B5853A"/>
                </a:solidFill>
                <a:latin typeface="Cambria"/>
                <a:ea typeface="Cambria"/>
                <a:cs typeface="Cambria"/>
                <a:sym typeface="Cambria"/>
              </a:rPr>
              <a:t>03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6263640" y="2731881"/>
            <a:ext cx="2459736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Co-develop KT resources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6281928" y="3198225"/>
            <a:ext cx="242316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Which KT tools strengthen advisory practice and on-farm decisions?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9F7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"/>
          <p:cNvSpPr/>
          <p:nvPr/>
        </p:nvSpPr>
        <p:spPr>
          <a:xfrm>
            <a:off x="365760" y="214671"/>
            <a:ext cx="8412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Methodology: A Survivor-Informed, Multi-Method Qualitative Design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4"/>
          <p:cNvSpPr/>
          <p:nvPr/>
        </p:nvSpPr>
        <p:spPr>
          <a:xfrm>
            <a:off x="347472" y="994961"/>
            <a:ext cx="4069080" cy="3931920"/>
          </a:xfrm>
          <a:prstGeom prst="roundRect">
            <a:avLst>
              <a:gd fmla="val 2093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4"/>
          <p:cNvSpPr/>
          <p:nvPr/>
        </p:nvSpPr>
        <p:spPr>
          <a:xfrm>
            <a:off x="347472" y="1058969"/>
            <a:ext cx="40690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D6A4F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2D6A4F"/>
                </a:solidFill>
                <a:latin typeface="Cambria"/>
                <a:ea typeface="Cambria"/>
                <a:cs typeface="Cambria"/>
                <a:sym typeface="Cambria"/>
              </a:rPr>
              <a:t>Stage One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475488" y="1424729"/>
            <a:ext cx="381304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66573"/>
              </a:buClr>
              <a:buSzPts val="1400"/>
              <a:buFont typeface="Calibri"/>
              <a:buNone/>
            </a:pPr>
            <a:r>
              <a:rPr i="1" lang="en-US" sz="1400">
                <a:solidFill>
                  <a:srgbClr val="566573"/>
                </a:solidFill>
                <a:latin typeface="Calibri"/>
                <a:ea typeface="Calibri"/>
                <a:cs typeface="Calibri"/>
                <a:sym typeface="Calibri"/>
              </a:rPr>
              <a:t>Exploring &amp; Modelling Risk Pathways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4"/>
          <p:cNvSpPr/>
          <p:nvPr/>
        </p:nvSpPr>
        <p:spPr>
          <a:xfrm>
            <a:off x="512064" y="1863641"/>
            <a:ext cx="347472" cy="347472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512064" y="1872785"/>
            <a:ext cx="34747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987552" y="1817921"/>
            <a:ext cx="3246120" cy="804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Semi-structured interviews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n = 16 farmers across Ireland with lived experience of periparturient incidents or near-misses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/>
          <p:nvPr/>
        </p:nvSpPr>
        <p:spPr>
          <a:xfrm>
            <a:off x="512064" y="2851193"/>
            <a:ext cx="347472" cy="347472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512064" y="2860337"/>
            <a:ext cx="34747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987552" y="2805473"/>
            <a:ext cx="3246120" cy="804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Accident sequence reconstruction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Reconstructing each narrative: pre-incident conditions → triggers → constraints → outcome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/>
          <p:nvPr/>
        </p:nvSpPr>
        <p:spPr>
          <a:xfrm>
            <a:off x="512064" y="3838745"/>
            <a:ext cx="347472" cy="347472"/>
          </a:xfrm>
          <a:prstGeom prst="ellipse">
            <a:avLst/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/>
          <p:nvPr/>
        </p:nvSpPr>
        <p:spPr>
          <a:xfrm>
            <a:off x="512064" y="3847889"/>
            <a:ext cx="34747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987552" y="3793025"/>
            <a:ext cx="3246120" cy="804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Fault Tree Analysis (FTA)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Formalising recurring pathways across cases — identifying how conditions interact to produce the top event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4407408" y="2823761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rgbClr val="1B4332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4754880" y="994961"/>
            <a:ext cx="4041648" cy="3931920"/>
          </a:xfrm>
          <a:prstGeom prst="roundRect">
            <a:avLst>
              <a:gd fmla="val 2093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4754880" y="1058969"/>
            <a:ext cx="4041648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5853A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B5853A"/>
                </a:solidFill>
                <a:latin typeface="Cambria"/>
                <a:ea typeface="Cambria"/>
                <a:cs typeface="Cambria"/>
                <a:sym typeface="Cambria"/>
              </a:rPr>
              <a:t>Stage Two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4882896" y="1424729"/>
            <a:ext cx="37856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66573"/>
              </a:buClr>
              <a:buSzPts val="1400"/>
              <a:buFont typeface="Calibri"/>
              <a:buNone/>
            </a:pPr>
            <a:r>
              <a:rPr i="1" lang="en-US" sz="1400">
                <a:solidFill>
                  <a:srgbClr val="566573"/>
                </a:solidFill>
                <a:latin typeface="Calibri"/>
                <a:ea typeface="Calibri"/>
                <a:cs typeface="Calibri"/>
                <a:sym typeface="Calibri"/>
              </a:rPr>
              <a:t>Developing Knowledge-Transfer Resources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4937760" y="1863641"/>
            <a:ext cx="347472" cy="347472"/>
          </a:xfrm>
          <a:prstGeom prst="ellipse">
            <a:avLst/>
          </a:prstGeom>
          <a:solidFill>
            <a:srgbClr val="B5853A"/>
          </a:solidFill>
          <a:ln cap="flat" cmpd="sng" w="12700">
            <a:solidFill>
              <a:srgbClr val="B585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4937760" y="1872785"/>
            <a:ext cx="34747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5413248" y="1817921"/>
            <a:ext cx="3246120" cy="804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Advisor focus discussion group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n = 9 Teagasc bovine livestock advisors — shaping KT prototype resources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4937760" y="2851193"/>
            <a:ext cx="347472" cy="347472"/>
          </a:xfrm>
          <a:prstGeom prst="ellipse">
            <a:avLst/>
          </a:prstGeom>
          <a:solidFill>
            <a:srgbClr val="B5853A"/>
          </a:solidFill>
          <a:ln cap="flat" cmpd="sng" w="12700">
            <a:solidFill>
              <a:srgbClr val="B585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4937760" y="2860337"/>
            <a:ext cx="34747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5413248" y="2805473"/>
            <a:ext cx="3246120" cy="804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Iterative design review workshops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n = 13: farmers (n=3), advisors (n=5), H&amp;S professionals (n=5)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4937760" y="3838745"/>
            <a:ext cx="347472" cy="347472"/>
          </a:xfrm>
          <a:prstGeom prst="ellipse">
            <a:avLst/>
          </a:prstGeom>
          <a:solidFill>
            <a:srgbClr val="B5853A"/>
          </a:solidFill>
          <a:ln cap="flat" cmpd="sng" w="12700">
            <a:solidFill>
              <a:srgbClr val="B585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4937760" y="3847889"/>
            <a:ext cx="34747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5413248" y="3793025"/>
            <a:ext cx="3246120" cy="804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Four prototype KT tools co-developed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Farm walk-through tool · Calving companion sign · Calving awareness map · Near-miss reflection sheet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9F7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/>
          <p:nvPr/>
        </p:nvSpPr>
        <p:spPr>
          <a:xfrm>
            <a:off x="365760" y="118872"/>
            <a:ext cx="8412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Study Location and Sampling Strategy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/>
          <p:nvPr/>
        </p:nvSpPr>
        <p:spPr>
          <a:xfrm>
            <a:off x="365760" y="667512"/>
            <a:ext cx="8412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66573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rgbClr val="566573"/>
                </a:solidFill>
                <a:latin typeface="Calibri"/>
                <a:ea typeface="Calibri"/>
                <a:cs typeface="Calibri"/>
                <a:sym typeface="Calibri"/>
              </a:rPr>
              <a:t>16 farmer interviews conducted across the Republic of Ireland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365760" y="1121283"/>
            <a:ext cx="2926080" cy="3611880"/>
          </a:xfrm>
          <a:prstGeom prst="roundRect">
            <a:avLst>
              <a:gd fmla="val 2900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548640" y="123444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6A4F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2D6A4F"/>
                </a:solidFill>
                <a:latin typeface="Cambria"/>
                <a:ea typeface="Cambria"/>
                <a:cs typeface="Cambria"/>
                <a:sym typeface="Cambria"/>
              </a:rPr>
              <a:t>Sampling Strategy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444136" y="1667637"/>
            <a:ext cx="2847703" cy="2896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Purposive, criterion-based sampling: farmers with lived experience of a bovine periparturient incident or near-miss</a:t>
            </a:r>
            <a:endParaRPr/>
          </a:p>
          <a:p>
            <a:pPr indent="-1397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1C28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Recruited via Teagasc advisory network, Teagasc newsletters and online coverage, and face-to-face recruitment</a:t>
            </a:r>
            <a:endParaRPr/>
          </a:p>
          <a:p>
            <a:pPr indent="-1397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1C28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Recruitment was broadened nationally to reach the required farmer sample after limited advisor-mediated recruitment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1C28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5683" y="991800"/>
            <a:ext cx="5065710" cy="3927348"/>
          </a:xfrm>
          <a:prstGeom prst="roundRect">
            <a:avLst>
              <a:gd fmla="val 2900" name="adj"/>
            </a:avLst>
          </a:prstGeom>
          <a:noFill/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</p:pic>
      <p:sp>
        <p:nvSpPr>
          <p:cNvPr id="101" name="Google Shape;101;p5"/>
          <p:cNvSpPr txBox="1"/>
          <p:nvPr/>
        </p:nvSpPr>
        <p:spPr>
          <a:xfrm>
            <a:off x="7068592" y="4516189"/>
            <a:ext cx="1080655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Republic of Ireland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9F7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"/>
          <p:cNvSpPr/>
          <p:nvPr/>
        </p:nvSpPr>
        <p:spPr>
          <a:xfrm>
            <a:off x="365760" y="118872"/>
            <a:ext cx="8412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Understanding Incidents: Fault Tree Analysis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365760" y="667512"/>
            <a:ext cx="8412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66573"/>
              </a:buClr>
              <a:buSzPts val="1600"/>
              <a:buFont typeface="Calibri"/>
              <a:buNone/>
            </a:pPr>
            <a:r>
              <a:rPr i="1" lang="en-US" sz="1600">
                <a:solidFill>
                  <a:srgbClr val="566573"/>
                </a:solidFill>
                <a:latin typeface="Calibri"/>
                <a:ea typeface="Calibri"/>
                <a:cs typeface="Calibri"/>
                <a:sym typeface="Calibri"/>
              </a:rPr>
              <a:t>An engineering safety-science method, applied here to a lived, on-farm context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365760" y="1097280"/>
            <a:ext cx="4023360" cy="3840480"/>
          </a:xfrm>
          <a:prstGeom prst="roundRect">
            <a:avLst>
              <a:gd fmla="val 2900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/>
          <p:cNvSpPr/>
          <p:nvPr/>
        </p:nvSpPr>
        <p:spPr>
          <a:xfrm>
            <a:off x="548640" y="12344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6A4F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2D6A4F"/>
                </a:solidFill>
                <a:latin typeface="Cambria"/>
                <a:ea typeface="Cambria"/>
                <a:cs typeface="Cambria"/>
                <a:sym typeface="Cambria"/>
              </a:rPr>
              <a:t>What FTA Is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/>
          <p:nvPr/>
        </p:nvSpPr>
        <p:spPr>
          <a:xfrm>
            <a:off x="548640" y="1645920"/>
            <a:ext cx="3657600" cy="2926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A deductive systems-modelling method for how multiple conditions combine to cause an undesired event (Kingman and Field, 2005)</a:t>
            </a:r>
            <a:endParaRPr/>
          </a:p>
          <a:p>
            <a:pPr indent="-1397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1C28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Starts from a defined "top event" and works backwards to its underlying causal factors (Kingman and Field, 2005)</a:t>
            </a:r>
            <a:endParaRPr/>
          </a:p>
          <a:p>
            <a:pPr indent="-1397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1C28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Logic gates (e.g. AND) show how several conditions must converge for the event to occur (Kingman and Field, 2005)</a:t>
            </a:r>
            <a:endParaRPr/>
          </a:p>
          <a:p>
            <a:pPr indent="-1397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1C28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Applied after accident sequence reconstruction of each narrative into conditions, triggers and outcomes (Dekker, 2002)</a:t>
            </a:r>
            <a:endParaRPr/>
          </a:p>
        </p:txBody>
      </p:sp>
      <p:sp>
        <p:nvSpPr>
          <p:cNvPr id="111" name="Google Shape;111;p6"/>
          <p:cNvSpPr/>
          <p:nvPr/>
        </p:nvSpPr>
        <p:spPr>
          <a:xfrm>
            <a:off x="4754880" y="1097279"/>
            <a:ext cx="4023360" cy="3840479"/>
          </a:xfrm>
          <a:prstGeom prst="roundRect">
            <a:avLst>
              <a:gd fmla="val 2900" name="adj"/>
            </a:avLst>
          </a:prstGeom>
          <a:solidFill>
            <a:srgbClr val="D8F3DC"/>
          </a:solidFill>
          <a:ln cap="flat" cmpd="sng" w="9525">
            <a:solidFill>
              <a:srgbClr val="52B788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4937760" y="123444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600"/>
              <a:buFont typeface="Cambria"/>
              <a:buNone/>
            </a:pPr>
            <a:r>
              <a:rPr b="1" lang="en-US" sz="16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Why It Suits This Study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4937760" y="1645920"/>
            <a:ext cx="3657600" cy="2926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Periparturient incidents resist single-cause explanations — FTA is built for exactly this kind of multi-condition convergence</a:t>
            </a:r>
            <a:endParaRPr/>
          </a:p>
          <a:p>
            <a:pPr indent="-1397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1C28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Allows us to formalise survivor accounts into recurring pathways, without flattening individual narratives into a single story</a:t>
            </a:r>
            <a:endParaRPr/>
          </a:p>
          <a:p>
            <a:pPr indent="-1397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1C28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Surfaces where barriers are missing or compromised, pointing directly to actionable prevention points</a:t>
            </a:r>
            <a:endParaRPr/>
          </a:p>
          <a:p>
            <a:pPr indent="-1397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1C283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Bridges qualitative, survivor-informed data with a structure advisors and safety professionals already recognise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"/>
          <p:cNvSpPr/>
          <p:nvPr/>
        </p:nvSpPr>
        <p:spPr>
          <a:xfrm>
            <a:off x="365760" y="118872"/>
            <a:ext cx="8412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Main Finding: Risk Pathways at Calving-Time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384048" y="792483"/>
            <a:ext cx="837590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66573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rgbClr val="566573"/>
                </a:solidFill>
                <a:latin typeface="Calibri"/>
                <a:ea typeface="Calibri"/>
                <a:cs typeface="Calibri"/>
                <a:sym typeface="Calibri"/>
              </a:rPr>
              <a:t>Incidents do not arise from a single cause — they emerge through the convergence of three necessary conditions (AND-gate logic)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320040" y="1303020"/>
            <a:ext cx="2697480" cy="1712334"/>
          </a:xfrm>
          <a:prstGeom prst="roundRect">
            <a:avLst>
              <a:gd fmla="val 5556" name="adj"/>
            </a:avLst>
          </a:prstGeom>
          <a:solidFill>
            <a:srgbClr val="B5853A"/>
          </a:solidFill>
          <a:ln cap="flat" cmpd="sng" w="12700">
            <a:solidFill>
              <a:srgbClr val="B5853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7"/>
          <p:cNvSpPr/>
          <p:nvPr/>
        </p:nvSpPr>
        <p:spPr>
          <a:xfrm>
            <a:off x="411480" y="1460874"/>
            <a:ext cx="251460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C2833"/>
                </a:solidFill>
                <a:latin typeface="Cambria"/>
                <a:ea typeface="Cambria"/>
                <a:cs typeface="Cambria"/>
                <a:sym typeface="Cambria"/>
              </a:rPr>
              <a:t>Maternal Defensive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C2833"/>
                </a:solidFill>
                <a:latin typeface="Cambria"/>
                <a:ea typeface="Cambria"/>
                <a:cs typeface="Cambria"/>
                <a:sym typeface="Cambria"/>
              </a:rPr>
              <a:t>Behaviour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429768" y="1936362"/>
            <a:ext cx="2478024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Heightened reactivity, vigilance, and protective responses — especially during calf-related tasks (tagging, weighing, reuniting)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3246120" y="1303020"/>
            <a:ext cx="2697480" cy="1712334"/>
          </a:xfrm>
          <a:prstGeom prst="roundRect">
            <a:avLst>
              <a:gd fmla="val 5556" name="adj"/>
            </a:avLst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3337560" y="1460874"/>
            <a:ext cx="251460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Close Human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Proximity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/>
          <p:nvPr/>
        </p:nvSpPr>
        <p:spPr>
          <a:xfrm>
            <a:off x="3355848" y="1936362"/>
            <a:ext cx="2478024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Necessary for monitoring, calving assistance, and routine post-calving interventions — requires entry into the cow-calf space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6172200" y="1303020"/>
            <a:ext cx="2697480" cy="1712334"/>
          </a:xfrm>
          <a:prstGeom prst="roundRect">
            <a:avLst>
              <a:gd fmla="val 5556" name="adj"/>
            </a:avLst>
          </a:prstGeom>
          <a:solidFill>
            <a:srgbClr val="4A5568"/>
          </a:solidFill>
          <a:ln cap="flat" cmpd="sng" w="12700">
            <a:solidFill>
              <a:srgbClr val="4A5568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6172200" y="1460874"/>
            <a:ext cx="26746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Limited or Compromised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Controls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6281928" y="1936362"/>
            <a:ext cx="2478024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Inadequate separation, poor facility design, absence of barriers, or lack of safe withdrawal and egress routes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0" name="Google Shape;130;p7"/>
          <p:cNvCxnSpPr/>
          <p:nvPr/>
        </p:nvCxnSpPr>
        <p:spPr>
          <a:xfrm>
            <a:off x="1668780" y="3015354"/>
            <a:ext cx="0" cy="365760"/>
          </a:xfrm>
          <a:prstGeom prst="straightConnector1">
            <a:avLst/>
          </a:prstGeom>
          <a:noFill/>
          <a:ln cap="flat" cmpd="sng" w="1905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1" name="Google Shape;131;p7"/>
          <p:cNvCxnSpPr/>
          <p:nvPr/>
        </p:nvCxnSpPr>
        <p:spPr>
          <a:xfrm>
            <a:off x="4594860" y="3015354"/>
            <a:ext cx="0" cy="365760"/>
          </a:xfrm>
          <a:prstGeom prst="straightConnector1">
            <a:avLst/>
          </a:prstGeom>
          <a:noFill/>
          <a:ln cap="flat" cmpd="sng" w="1905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" name="Google Shape;132;p7"/>
          <p:cNvCxnSpPr/>
          <p:nvPr/>
        </p:nvCxnSpPr>
        <p:spPr>
          <a:xfrm>
            <a:off x="7520940" y="3015354"/>
            <a:ext cx="0" cy="365760"/>
          </a:xfrm>
          <a:prstGeom prst="straightConnector1">
            <a:avLst/>
          </a:prstGeom>
          <a:noFill/>
          <a:ln cap="flat" cmpd="sng" w="1905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" name="Google Shape;133;p7"/>
          <p:cNvCxnSpPr/>
          <p:nvPr/>
        </p:nvCxnSpPr>
        <p:spPr>
          <a:xfrm>
            <a:off x="1668780" y="3381114"/>
            <a:ext cx="5852160" cy="0"/>
          </a:xfrm>
          <a:prstGeom prst="straightConnector1">
            <a:avLst/>
          </a:prstGeom>
          <a:noFill/>
          <a:ln cap="flat" cmpd="sng" w="1905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" name="Google Shape;134;p7"/>
          <p:cNvSpPr/>
          <p:nvPr/>
        </p:nvSpPr>
        <p:spPr>
          <a:xfrm>
            <a:off x="4064508" y="3207378"/>
            <a:ext cx="1060704" cy="329184"/>
          </a:xfrm>
          <a:prstGeom prst="roundRect">
            <a:avLst>
              <a:gd fmla="val 27778" name="adj"/>
            </a:avLst>
          </a:prstGeom>
          <a:solidFill>
            <a:srgbClr val="D8F3DC"/>
          </a:solidFill>
          <a:ln cap="flat" cmpd="sng" w="9525">
            <a:solidFill>
              <a:srgbClr val="52B7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4064508" y="3234810"/>
            <a:ext cx="10607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100"/>
              <a:buFont typeface="Calibri"/>
              <a:buNone/>
            </a:pPr>
            <a:r>
              <a:rPr b="1" lang="en-US" sz="1100">
                <a:solidFill>
                  <a:srgbClr val="1B4332"/>
                </a:solidFill>
                <a:latin typeface="Calibri"/>
                <a:ea typeface="Calibri"/>
                <a:cs typeface="Calibri"/>
                <a:sym typeface="Calibri"/>
              </a:rPr>
              <a:t>AND logic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6" name="Google Shape;136;p7"/>
          <p:cNvCxnSpPr/>
          <p:nvPr/>
        </p:nvCxnSpPr>
        <p:spPr>
          <a:xfrm>
            <a:off x="4594860" y="3536562"/>
            <a:ext cx="0" cy="384048"/>
          </a:xfrm>
          <a:prstGeom prst="straightConnector1">
            <a:avLst/>
          </a:prstGeom>
          <a:noFill/>
          <a:ln cap="flat" cmpd="sng" w="1905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7" name="Google Shape;137;p7"/>
          <p:cNvSpPr/>
          <p:nvPr/>
        </p:nvSpPr>
        <p:spPr>
          <a:xfrm>
            <a:off x="2628900" y="3920610"/>
            <a:ext cx="3931920" cy="658368"/>
          </a:xfrm>
          <a:prstGeom prst="roundRect">
            <a:avLst>
              <a:gd fmla="val 13889" name="adj"/>
            </a:avLst>
          </a:prstGeom>
          <a:solidFill>
            <a:srgbClr val="B91C1C"/>
          </a:solidFill>
          <a:ln cap="flat" cmpd="sng" w="12700">
            <a:solidFill>
              <a:srgbClr val="B91C1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2628900" y="4012050"/>
            <a:ext cx="393192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PERIPARTURIENT INCIDENT OR NEAR-MISS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384048" y="4636012"/>
            <a:ext cx="8375904" cy="4206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66573"/>
              </a:buClr>
              <a:buSzPts val="1400"/>
              <a:buFont typeface="Calibri"/>
              <a:buNone/>
            </a:pPr>
            <a:r>
              <a:rPr i="1" lang="en-US" sz="1400">
                <a:solidFill>
                  <a:srgbClr val="566573"/>
                </a:solidFill>
                <a:latin typeface="Calibri"/>
                <a:ea typeface="Calibri"/>
                <a:cs typeface="Calibri"/>
                <a:sym typeface="Calibri"/>
              </a:rPr>
              <a:t>Once hazardous proximity was established, escalation was frequently rapid and difficult to reverse — emphasising the limits of purely reactive strategies.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8F3DC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"/>
          <p:cNvSpPr/>
          <p:nvPr/>
        </p:nvSpPr>
        <p:spPr>
          <a:xfrm>
            <a:off x="365760" y="118872"/>
            <a:ext cx="8412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Strategies of Preservation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384048" y="775065"/>
            <a:ext cx="8375904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6A4F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rgbClr val="2D6A4F"/>
                </a:solidFill>
                <a:latin typeface="Calibri"/>
                <a:ea typeface="Calibri"/>
                <a:cs typeface="Calibri"/>
                <a:sym typeface="Calibri"/>
              </a:rPr>
              <a:t>Farmers actively developed protective strategies — often partial, but real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8"/>
          <p:cNvSpPr/>
          <p:nvPr/>
        </p:nvSpPr>
        <p:spPr>
          <a:xfrm>
            <a:off x="365760" y="1283649"/>
            <a:ext cx="4023360" cy="1060704"/>
          </a:xfrm>
          <a:prstGeom prst="roundRect">
            <a:avLst>
              <a:gd fmla="val 7759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8"/>
          <p:cNvSpPr/>
          <p:nvPr/>
        </p:nvSpPr>
        <p:spPr>
          <a:xfrm>
            <a:off x="502920" y="1375089"/>
            <a:ext cx="37490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Maintaining distance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502920" y="1685985"/>
            <a:ext cx="3749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Staying outside the reactive zone where the task allowed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4590288" y="1283649"/>
            <a:ext cx="4023360" cy="1060704"/>
          </a:xfrm>
          <a:prstGeom prst="roundRect">
            <a:avLst>
              <a:gd fmla="val 7759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8"/>
          <p:cNvSpPr/>
          <p:nvPr/>
        </p:nvSpPr>
        <p:spPr>
          <a:xfrm>
            <a:off x="4727448" y="1375089"/>
            <a:ext cx="37490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Using or improvising barriers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8"/>
          <p:cNvSpPr/>
          <p:nvPr/>
        </p:nvSpPr>
        <p:spPr>
          <a:xfrm>
            <a:off x="4727448" y="1685985"/>
            <a:ext cx="3749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ates, head</a:t>
            </a:r>
            <a:r>
              <a:rPr lang="en-US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gates</a:t>
            </a: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, and partitions — improvised when needed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8"/>
          <p:cNvSpPr/>
          <p:nvPr/>
        </p:nvSpPr>
        <p:spPr>
          <a:xfrm>
            <a:off x="365760" y="2435793"/>
            <a:ext cx="4023360" cy="1060704"/>
          </a:xfrm>
          <a:prstGeom prst="roundRect">
            <a:avLst>
              <a:gd fmla="val 7759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8"/>
          <p:cNvSpPr/>
          <p:nvPr/>
        </p:nvSpPr>
        <p:spPr>
          <a:xfrm>
            <a:off x="502920" y="2527233"/>
            <a:ext cx="37490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Planning entry and exit routes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8"/>
          <p:cNvSpPr/>
          <p:nvPr/>
        </p:nvSpPr>
        <p:spPr>
          <a:xfrm>
            <a:off x="502920" y="2838129"/>
            <a:ext cx="3749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Identifying withdrawal paths and task sequence before entering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4590288" y="2435793"/>
            <a:ext cx="4023360" cy="1060704"/>
          </a:xfrm>
          <a:prstGeom prst="roundRect">
            <a:avLst>
              <a:gd fmla="val 7759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4727448" y="2527233"/>
            <a:ext cx="37490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Reading animal cues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4727448" y="2838129"/>
            <a:ext cx="3749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Ear position, stance, vocalisation, proximity to calf as early signals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365760" y="3587937"/>
            <a:ext cx="4023360" cy="1060704"/>
          </a:xfrm>
          <a:prstGeom prst="roundRect">
            <a:avLst>
              <a:gd fmla="val 7759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/>
          <p:nvPr/>
        </p:nvSpPr>
        <p:spPr>
          <a:xfrm>
            <a:off x="502920" y="3679377"/>
            <a:ext cx="37490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Learning from incidents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8"/>
          <p:cNvSpPr/>
          <p:nvPr/>
        </p:nvSpPr>
        <p:spPr>
          <a:xfrm>
            <a:off x="502920" y="3990273"/>
            <a:ext cx="374904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Adapting practices, facilities, and routines after near-misses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8"/>
          <p:cNvSpPr/>
          <p:nvPr/>
        </p:nvSpPr>
        <p:spPr>
          <a:xfrm>
            <a:off x="4590288" y="3587937"/>
            <a:ext cx="4023360" cy="1060704"/>
          </a:xfrm>
          <a:prstGeom prst="roundRect">
            <a:avLst>
              <a:gd fmla="val 7759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4727448" y="3679377"/>
            <a:ext cx="37490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Drawing on advisory and peer support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4727448" y="4003328"/>
            <a:ext cx="37491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Guidance from advisors, peers, or family; sharing near-misses in trusted networks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/>
          <p:nvPr/>
        </p:nvSpPr>
        <p:spPr>
          <a:xfrm>
            <a:off x="365760" y="118872"/>
            <a:ext cx="8412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Scales of Preservation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384048" y="731520"/>
            <a:ext cx="837590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66573"/>
              </a:buClr>
              <a:buSzPts val="1800"/>
              <a:buFont typeface="Calibri"/>
              <a:buNone/>
            </a:pPr>
            <a:r>
              <a:rPr i="1" lang="en-US" sz="1800">
                <a:solidFill>
                  <a:srgbClr val="566573"/>
                </a:solidFill>
                <a:latin typeface="Calibri"/>
                <a:ea typeface="Calibri"/>
                <a:cs typeface="Calibri"/>
                <a:sym typeface="Calibri"/>
              </a:rPr>
              <a:t>Preservation strategies operate across multiple scales — from the immediate task to farm organisation to wider support systems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2377440" y="1483948"/>
            <a:ext cx="4389120" cy="1097280"/>
          </a:xfrm>
          <a:prstGeom prst="roundRect">
            <a:avLst>
              <a:gd fmla="val 7500" name="adj"/>
            </a:avLst>
          </a:prstGeom>
          <a:solidFill>
            <a:srgbClr val="1B4332"/>
          </a:solidFill>
          <a:ln cap="flat" cmpd="sng" w="1270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9"/>
          <p:cNvSpPr/>
          <p:nvPr/>
        </p:nvSpPr>
        <p:spPr>
          <a:xfrm>
            <a:off x="2578608" y="1575388"/>
            <a:ext cx="24140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TASK LEVEL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2578608" y="1867996"/>
            <a:ext cx="3072384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immediate moment of work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9"/>
          <p:cNvSpPr/>
          <p:nvPr/>
        </p:nvSpPr>
        <p:spPr>
          <a:xfrm>
            <a:off x="2578608" y="2142316"/>
            <a:ext cx="3986784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Body positioning  ·  Entry and exit timing  ·  Reading animal cues  ·  Escape planning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1371600" y="2672668"/>
            <a:ext cx="6400800" cy="1097280"/>
          </a:xfrm>
          <a:prstGeom prst="roundRect">
            <a:avLst>
              <a:gd fmla="val 7500" name="adj"/>
            </a:avLst>
          </a:prstGeom>
          <a:solidFill>
            <a:srgbClr val="2D6A4F"/>
          </a:solidFill>
          <a:ln cap="flat" cmpd="sng" w="12700">
            <a:solidFill>
              <a:srgbClr val="2D6A4F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9"/>
          <p:cNvSpPr/>
          <p:nvPr/>
        </p:nvSpPr>
        <p:spPr>
          <a:xfrm>
            <a:off x="1572768" y="2764108"/>
            <a:ext cx="3520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FARM LEVEL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1572768" y="3056716"/>
            <a:ext cx="44805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Work organisation and physical environment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1572768" y="3331036"/>
            <a:ext cx="5998464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Calving pen design  ·  Labour availability  ·  Facility investment  ·  Task sequencing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384048" y="3861388"/>
            <a:ext cx="8375904" cy="1097280"/>
          </a:xfrm>
          <a:prstGeom prst="roundRect">
            <a:avLst>
              <a:gd fmla="val 7500" name="adj"/>
            </a:avLst>
          </a:prstGeom>
          <a:solidFill>
            <a:srgbClr val="52B788"/>
          </a:solidFill>
          <a:ln cap="flat" cmpd="sng" w="12700">
            <a:solidFill>
              <a:srgbClr val="52B788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5216" y="3952828"/>
            <a:ext cx="4606747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C2833"/>
                </a:solidFill>
                <a:latin typeface="Cambria"/>
                <a:ea typeface="Cambria"/>
                <a:cs typeface="Cambria"/>
                <a:sym typeface="Cambria"/>
              </a:rPr>
              <a:t>WIDER SUPPORT SYSTEM (AKIS)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85216" y="4245436"/>
            <a:ext cx="5863133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200"/>
              <a:buFont typeface="Calibri"/>
              <a:buNone/>
            </a:pPr>
            <a:r>
              <a:rPr i="1" lang="en-US" sz="12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Advisory, peer, and policy networks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/>
          <p:nvPr/>
        </p:nvSpPr>
        <p:spPr>
          <a:xfrm>
            <a:off x="585216" y="4519756"/>
            <a:ext cx="7973568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Advisory services (Teagasc &amp; private advisors)  ·  Knowledge-transfer tools  ·  Grant supports (TAMS)  ·  Peer learning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6F9F7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"/>
          <p:cNvSpPr/>
          <p:nvPr/>
        </p:nvSpPr>
        <p:spPr>
          <a:xfrm>
            <a:off x="365760" y="319174"/>
            <a:ext cx="8412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Relationships with Living Beings and Work Organisation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347472" y="1518784"/>
            <a:ext cx="4096512" cy="3105474"/>
          </a:xfrm>
          <a:prstGeom prst="roundRect">
            <a:avLst>
              <a:gd fmla="val 2195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502920" y="1610224"/>
            <a:ext cx="3785616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4332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1B4332"/>
                </a:solidFill>
                <a:latin typeface="Cambria"/>
                <a:ea typeface="Cambria"/>
                <a:cs typeface="Cambria"/>
                <a:sym typeface="Cambria"/>
              </a:rPr>
              <a:t>Care and danger are entangled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0"/>
          <p:cNvSpPr/>
          <p:nvPr/>
        </p:nvSpPr>
        <p:spPr>
          <a:xfrm>
            <a:off x="484632" y="2067424"/>
            <a:ext cx="20116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52B788"/>
                </a:solidFill>
                <a:latin typeface="Calibri"/>
                <a:ea typeface="Calibri"/>
                <a:cs typeface="Calibri"/>
                <a:sym typeface="Calibri"/>
              </a:rPr>
              <a:t>—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749808" y="2049136"/>
            <a:ext cx="3584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Care work happens at moments when the relationship can turn dangerous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484632" y="2670928"/>
            <a:ext cx="20116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52B788"/>
                </a:solidFill>
                <a:latin typeface="Calibri"/>
                <a:ea typeface="Calibri"/>
                <a:cs typeface="Calibri"/>
                <a:sym typeface="Calibri"/>
              </a:rPr>
              <a:t>—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749808" y="2652640"/>
            <a:ext cx="3584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Tagging, weighing, treatment all require unavoidable proximity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484632" y="3274432"/>
            <a:ext cx="20116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52B788"/>
                </a:solidFill>
                <a:latin typeface="Calibri"/>
                <a:ea typeface="Calibri"/>
                <a:cs typeface="Calibri"/>
                <a:sym typeface="Calibri"/>
              </a:rPr>
              <a:t>—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749808" y="3256144"/>
            <a:ext cx="3584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Preservation is relational — self, care, and animal welfare at once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484632" y="3877936"/>
            <a:ext cx="20116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52B788"/>
                </a:solidFill>
                <a:latin typeface="Calibri"/>
                <a:ea typeface="Calibri"/>
                <a:cs typeface="Calibri"/>
                <a:sym typeface="Calibri"/>
              </a:rPr>
              <a:t>—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/>
          <p:nvPr/>
        </p:nvSpPr>
        <p:spPr>
          <a:xfrm>
            <a:off x="749808" y="3859648"/>
            <a:ext cx="3584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Care and self-protection are intertwined, not separate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0"/>
          <p:cNvSpPr/>
          <p:nvPr/>
        </p:nvSpPr>
        <p:spPr>
          <a:xfrm>
            <a:off x="4700016" y="1518784"/>
            <a:ext cx="4096512" cy="3105474"/>
          </a:xfrm>
          <a:prstGeom prst="roundRect">
            <a:avLst>
              <a:gd fmla="val 2195" name="adj"/>
            </a:avLst>
          </a:prstGeom>
          <a:solidFill>
            <a:srgbClr val="FFFFFF"/>
          </a:solidFill>
          <a:ln cap="flat" cmpd="sng" w="9525">
            <a:solidFill>
              <a:srgbClr val="DADAD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0"/>
          <p:cNvSpPr/>
          <p:nvPr/>
        </p:nvSpPr>
        <p:spPr>
          <a:xfrm>
            <a:off x="4846320" y="1610224"/>
            <a:ext cx="3785616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5853A"/>
              </a:buClr>
              <a:buSzPts val="1800"/>
              <a:buFont typeface="Cambria"/>
              <a:buNone/>
            </a:pPr>
            <a:r>
              <a:rPr b="1" lang="en-US" sz="1800">
                <a:solidFill>
                  <a:srgbClr val="B5853A"/>
                </a:solidFill>
                <a:latin typeface="Cambria"/>
                <a:ea typeface="Cambria"/>
                <a:cs typeface="Cambria"/>
                <a:sym typeface="Cambria"/>
              </a:rPr>
              <a:t>Work organisation shapes exposure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4846320" y="2067424"/>
            <a:ext cx="20116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5853A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B5853A"/>
                </a:solidFill>
                <a:latin typeface="Calibri"/>
                <a:ea typeface="Calibri"/>
                <a:cs typeface="Calibri"/>
                <a:sym typeface="Calibri"/>
              </a:rPr>
              <a:t>—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5102352" y="2049136"/>
            <a:ext cx="3584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Lone working intensifies risk — no one to assist or distract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/>
          <p:nvPr/>
        </p:nvSpPr>
        <p:spPr>
          <a:xfrm>
            <a:off x="4846320" y="2670928"/>
            <a:ext cx="20116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5853A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B5853A"/>
                </a:solidFill>
                <a:latin typeface="Calibri"/>
                <a:ea typeface="Calibri"/>
                <a:cs typeface="Calibri"/>
                <a:sym typeface="Calibri"/>
              </a:rPr>
              <a:t>—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0"/>
          <p:cNvSpPr/>
          <p:nvPr/>
        </p:nvSpPr>
        <p:spPr>
          <a:xfrm>
            <a:off x="5102352" y="2652640"/>
            <a:ext cx="3584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Time pressure crowds out planning; falls back on habit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0"/>
          <p:cNvSpPr/>
          <p:nvPr/>
        </p:nvSpPr>
        <p:spPr>
          <a:xfrm>
            <a:off x="4846320" y="3274432"/>
            <a:ext cx="20116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5853A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B5853A"/>
                </a:solidFill>
                <a:latin typeface="Calibri"/>
                <a:ea typeface="Calibri"/>
                <a:cs typeface="Calibri"/>
                <a:sym typeface="Calibri"/>
              </a:rPr>
              <a:t>—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0"/>
          <p:cNvSpPr/>
          <p:nvPr/>
        </p:nvSpPr>
        <p:spPr>
          <a:xfrm>
            <a:off x="5102352" y="3256144"/>
            <a:ext cx="3584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Familiarity </a:t>
            </a:r>
            <a:r>
              <a:rPr lang="en-US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reduces</a:t>
            </a: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 risk salience; maternal behaviour shifts fast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0"/>
          <p:cNvSpPr/>
          <p:nvPr/>
        </p:nvSpPr>
        <p:spPr>
          <a:xfrm>
            <a:off x="4846320" y="3877936"/>
            <a:ext cx="20116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5853A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B5853A"/>
                </a:solidFill>
                <a:latin typeface="Calibri"/>
                <a:ea typeface="Calibri"/>
                <a:cs typeface="Calibri"/>
                <a:sym typeface="Calibri"/>
              </a:rPr>
              <a:t>—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0"/>
          <p:cNvSpPr/>
          <p:nvPr/>
        </p:nvSpPr>
        <p:spPr>
          <a:xfrm>
            <a:off x="5102352" y="3859648"/>
            <a:ext cx="3584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8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1C2833"/>
                </a:solidFill>
                <a:latin typeface="Calibri"/>
                <a:ea typeface="Calibri"/>
                <a:cs typeface="Calibri"/>
                <a:sym typeface="Calibri"/>
              </a:rPr>
              <a:t>Near-misses rarely reported — invisible in formal safety systems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4332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"/>
          <p:cNvSpPr/>
          <p:nvPr/>
        </p:nvSpPr>
        <p:spPr>
          <a:xfrm>
            <a:off x="6766560" y="-914400"/>
            <a:ext cx="3657600" cy="3657600"/>
          </a:xfrm>
          <a:prstGeom prst="ellipse">
            <a:avLst/>
          </a:prstGeom>
          <a:solidFill>
            <a:srgbClr val="2D6A4F">
              <a:alpha val="45098"/>
            </a:srgbClr>
          </a:solidFill>
          <a:ln cap="flat" cmpd="sng" w="1270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1"/>
          <p:cNvSpPr/>
          <p:nvPr/>
        </p:nvSpPr>
        <p:spPr>
          <a:xfrm>
            <a:off x="-1280160" y="2926080"/>
            <a:ext cx="3200400" cy="3200400"/>
          </a:xfrm>
          <a:prstGeom prst="ellipse">
            <a:avLst/>
          </a:prstGeom>
          <a:solidFill>
            <a:srgbClr val="2D6A4F">
              <a:alpha val="40000"/>
            </a:srgbClr>
          </a:solidFill>
          <a:ln cap="flat" cmpd="sng" w="1270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1"/>
          <p:cNvSpPr/>
          <p:nvPr/>
        </p:nvSpPr>
        <p:spPr>
          <a:xfrm>
            <a:off x="457200" y="164592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lang="en-US" sz="3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Conclusion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1"/>
          <p:cNvSpPr/>
          <p:nvPr/>
        </p:nvSpPr>
        <p:spPr>
          <a:xfrm>
            <a:off x="384048" y="695000"/>
            <a:ext cx="8375904" cy="680000"/>
          </a:xfrm>
          <a:prstGeom prst="roundRect">
            <a:avLst>
              <a:gd fmla="val 10588" name="adj"/>
            </a:avLst>
          </a:prstGeom>
          <a:solidFill>
            <a:srgbClr val="2D6A4F"/>
          </a:solidFill>
          <a:ln cap="flat" cmpd="sng" w="9525">
            <a:solidFill>
              <a:srgbClr val="52B788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1"/>
          <p:cNvSpPr/>
          <p:nvPr/>
        </p:nvSpPr>
        <p:spPr>
          <a:xfrm>
            <a:off x="502920" y="724104"/>
            <a:ext cx="475488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52B788"/>
                </a:solidFill>
                <a:latin typeface="Cambria"/>
                <a:ea typeface="Cambria"/>
                <a:cs typeface="Cambria"/>
                <a:sym typeface="Cambria"/>
              </a:rPr>
              <a:t>01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1078992" y="751536"/>
            <a:ext cx="751636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Periparturient incidents are systemic, not individual failures — they arise through the convergence of interacting conditions embedded in necessary work, and are preventable when multiple barriers are strengthened simultaneously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384048" y="1455000"/>
            <a:ext cx="8375904" cy="680000"/>
          </a:xfrm>
          <a:prstGeom prst="roundRect">
            <a:avLst>
              <a:gd fmla="val 10588" name="adj"/>
            </a:avLst>
          </a:prstGeom>
          <a:solidFill>
            <a:srgbClr val="2D6A4F"/>
          </a:solidFill>
          <a:ln cap="flat" cmpd="sng" w="9525">
            <a:solidFill>
              <a:srgbClr val="52B788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1"/>
          <p:cNvSpPr/>
          <p:nvPr/>
        </p:nvSpPr>
        <p:spPr>
          <a:xfrm>
            <a:off x="502920" y="1484104"/>
            <a:ext cx="475488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52B788"/>
                </a:solidFill>
                <a:latin typeface="Cambria"/>
                <a:ea typeface="Cambria"/>
                <a:cs typeface="Cambria"/>
                <a:sym typeface="Cambria"/>
              </a:rPr>
              <a:t>02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1"/>
          <p:cNvSpPr/>
          <p:nvPr/>
        </p:nvSpPr>
        <p:spPr>
          <a:xfrm>
            <a:off x="1078992" y="1511536"/>
            <a:ext cx="751636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Preservation strategies exist and matter — farmers actively navigate care and danger together, but these strategies are partial, often invisible, and need to be supported structurally, not simply expected of individuals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1"/>
          <p:cNvSpPr/>
          <p:nvPr/>
        </p:nvSpPr>
        <p:spPr>
          <a:xfrm>
            <a:off x="384048" y="2215000"/>
            <a:ext cx="8375904" cy="680000"/>
          </a:xfrm>
          <a:prstGeom prst="roundRect">
            <a:avLst>
              <a:gd fmla="val 10588" name="adj"/>
            </a:avLst>
          </a:prstGeom>
          <a:solidFill>
            <a:srgbClr val="2D6A4F"/>
          </a:solidFill>
          <a:ln cap="flat" cmpd="sng" w="9525">
            <a:solidFill>
              <a:srgbClr val="52B788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1"/>
          <p:cNvSpPr/>
          <p:nvPr/>
        </p:nvSpPr>
        <p:spPr>
          <a:xfrm>
            <a:off x="502920" y="2244104"/>
            <a:ext cx="475488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2800"/>
              <a:buFont typeface="Cambria"/>
              <a:buNone/>
            </a:pPr>
            <a:r>
              <a:rPr b="1" lang="en-US" sz="2800">
                <a:solidFill>
                  <a:srgbClr val="52B788"/>
                </a:solidFill>
                <a:latin typeface="Cambria"/>
                <a:ea typeface="Cambria"/>
                <a:cs typeface="Cambria"/>
                <a:sym typeface="Cambria"/>
              </a:rPr>
              <a:t>03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1"/>
          <p:cNvSpPr/>
          <p:nvPr/>
        </p:nvSpPr>
        <p:spPr>
          <a:xfrm>
            <a:off x="1078992" y="2271536"/>
            <a:ext cx="7516368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Prevention requires alignment across scales — facility design, work organisation, and advisory support must work together. Where structural constraints remain, messaging alone is unlikely to be sufficient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1"/>
          <p:cNvSpPr/>
          <p:nvPr/>
        </p:nvSpPr>
        <p:spPr>
          <a:xfrm>
            <a:off x="384048" y="4032518"/>
            <a:ext cx="8375904" cy="899015"/>
          </a:xfrm>
          <a:prstGeom prst="roundRect">
            <a:avLst>
              <a:gd fmla="val 8333" name="adj"/>
            </a:avLst>
          </a:prstGeom>
          <a:solidFill>
            <a:srgbClr val="B5853A"/>
          </a:solidFill>
          <a:ln cap="flat" cmpd="sng" w="12700">
            <a:solidFill>
              <a:srgbClr val="B5853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1"/>
          <p:cNvSpPr/>
          <p:nvPr/>
        </p:nvSpPr>
        <p:spPr>
          <a:xfrm>
            <a:off x="566928" y="4096526"/>
            <a:ext cx="2743200" cy="23307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mbria"/>
              <a:buNone/>
            </a:pPr>
            <a:r>
              <a:rPr b="1" lang="en-US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Discussion question for WG18: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1"/>
          <p:cNvSpPr/>
          <p:nvPr/>
        </p:nvSpPr>
        <p:spPr>
          <a:xfrm>
            <a:off x="566928" y="4379990"/>
            <a:ext cx="8010144" cy="516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i="1"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How can we document preservation strategies in ways that recognise both everyday skill and structural constraint — without reducing farmers to either heroic adapters or individual failures?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1"/>
          <p:cNvSpPr/>
          <p:nvPr/>
        </p:nvSpPr>
        <p:spPr>
          <a:xfrm>
            <a:off x="592624" y="3103066"/>
            <a:ext cx="8028432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397548" y="3085331"/>
            <a:ext cx="8375904" cy="866151"/>
          </a:xfrm>
          <a:prstGeom prst="roundRect">
            <a:avLst>
              <a:gd fmla="val 8333" name="adj"/>
            </a:avLst>
          </a:prstGeom>
          <a:solidFill>
            <a:srgbClr val="C00000"/>
          </a:solidFill>
          <a:ln cap="flat" cmpd="sng" w="12700">
            <a:solidFill>
              <a:srgbClr val="B5853A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1"/>
          <p:cNvSpPr/>
          <p:nvPr/>
        </p:nvSpPr>
        <p:spPr>
          <a:xfrm>
            <a:off x="580428" y="3149340"/>
            <a:ext cx="2743200" cy="1830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Limitations &amp; future research</a:t>
            </a:r>
            <a:endParaRPr/>
          </a:p>
        </p:txBody>
      </p:sp>
      <p:sp>
        <p:nvSpPr>
          <p:cNvPr id="233" name="Google Shape;233;p11"/>
          <p:cNvSpPr/>
          <p:nvPr/>
        </p:nvSpPr>
        <p:spPr>
          <a:xfrm>
            <a:off x="580428" y="3432804"/>
            <a:ext cx="8010144" cy="405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gendered dimension lies beyond this dataset — dedicated, gender-sensitive research is needed to examine differentiated strategies of decision-making and preservation of women and men.</a:t>
            </a:r>
            <a:endParaRPr i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4332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"/>
          <p:cNvSpPr/>
          <p:nvPr/>
        </p:nvSpPr>
        <p:spPr>
          <a:xfrm>
            <a:off x="6766560" y="-914400"/>
            <a:ext cx="3840480" cy="3840480"/>
          </a:xfrm>
          <a:prstGeom prst="ellipse">
            <a:avLst/>
          </a:prstGeom>
          <a:solidFill>
            <a:srgbClr val="2D6A4F">
              <a:alpha val="45098"/>
            </a:srgbClr>
          </a:solidFill>
          <a:ln cap="flat" cmpd="sng" w="1270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2"/>
          <p:cNvSpPr/>
          <p:nvPr/>
        </p:nvSpPr>
        <p:spPr>
          <a:xfrm>
            <a:off x="-1280160" y="2926080"/>
            <a:ext cx="3291840" cy="3291840"/>
          </a:xfrm>
          <a:prstGeom prst="ellipse">
            <a:avLst/>
          </a:prstGeom>
          <a:solidFill>
            <a:srgbClr val="2D6A4F">
              <a:alpha val="40000"/>
            </a:srgbClr>
          </a:solidFill>
          <a:ln cap="flat" cmpd="sng" w="12700">
            <a:solidFill>
              <a:srgbClr val="1B43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2"/>
          <p:cNvSpPr/>
          <p:nvPr/>
        </p:nvSpPr>
        <p:spPr>
          <a:xfrm>
            <a:off x="473242" y="201168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52B788"/>
                </a:solidFill>
                <a:latin typeface="Calibri"/>
                <a:ea typeface="Calibri"/>
                <a:cs typeface="Calibri"/>
                <a:sym typeface="Calibri"/>
              </a:rPr>
              <a:t>ISWA 2026  ·  Working Group 18  ·  Bern, 7 July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2"/>
          <p:cNvSpPr/>
          <p:nvPr/>
        </p:nvSpPr>
        <p:spPr>
          <a:xfrm>
            <a:off x="457200" y="176022"/>
            <a:ext cx="795528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mbria"/>
              <a:buNone/>
            </a:pPr>
            <a:r>
              <a:rPr b="1" lang="en-US" sz="44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Thank you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2"/>
          <p:cNvSpPr/>
          <p:nvPr/>
        </p:nvSpPr>
        <p:spPr>
          <a:xfrm>
            <a:off x="457200" y="1840230"/>
            <a:ext cx="82296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5853A"/>
              </a:buClr>
              <a:buSzPts val="3200"/>
              <a:buFont typeface="Calibri"/>
              <a:buNone/>
            </a:pPr>
            <a:r>
              <a:rPr i="1" lang="en-US" sz="3200">
                <a:solidFill>
                  <a:srgbClr val="B5853A"/>
                </a:solidFill>
                <a:latin typeface="Calibri"/>
                <a:ea typeface="Calibri"/>
                <a:cs typeface="Calibri"/>
                <a:sym typeface="Calibri"/>
              </a:rPr>
              <a:t>Questions &amp; discussion welcome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2"/>
          <p:cNvSpPr/>
          <p:nvPr/>
        </p:nvSpPr>
        <p:spPr>
          <a:xfrm>
            <a:off x="457200" y="2370582"/>
            <a:ext cx="8229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Kirsty Sweet¹   ·   Francis Bligh²   ·   John McNamara²   ·   Sinéad Flannery¹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2"/>
          <p:cNvSpPr/>
          <p:nvPr/>
        </p:nvSpPr>
        <p:spPr>
          <a:xfrm>
            <a:off x="457200" y="2736342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52B788"/>
                </a:solidFill>
                <a:latin typeface="Calibri"/>
                <a:ea typeface="Calibri"/>
                <a:cs typeface="Calibri"/>
                <a:sym typeface="Calibri"/>
              </a:rPr>
              <a:t>¹University College Dublin   ·   ²Teagasc, Ireland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2"/>
          <p:cNvSpPr/>
          <p:nvPr/>
        </p:nvSpPr>
        <p:spPr>
          <a:xfrm>
            <a:off x="411480" y="3200400"/>
            <a:ext cx="8321040" cy="841248"/>
          </a:xfrm>
          <a:prstGeom prst="roundRect">
            <a:avLst>
              <a:gd fmla="val 9783" name="adj"/>
            </a:avLst>
          </a:prstGeom>
          <a:solidFill>
            <a:srgbClr val="2D6A4F"/>
          </a:solidFill>
          <a:ln cap="flat" cmpd="sng" w="9525">
            <a:solidFill>
              <a:srgbClr val="52B7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2"/>
          <p:cNvSpPr/>
          <p:nvPr/>
        </p:nvSpPr>
        <p:spPr>
          <a:xfrm>
            <a:off x="621792" y="3264408"/>
            <a:ext cx="79095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i="1" lang="en-US" sz="10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I’d welcome your questions, and I’m glad to talk further with anyone working on farmer safety, advisory practice, or knowledge-transfer resources.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B788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52B788"/>
                </a:solidFill>
                <a:latin typeface="Calibri"/>
                <a:ea typeface="Calibri"/>
                <a:cs typeface="Calibri"/>
                <a:sym typeface="Calibri"/>
              </a:rPr>
              <a:t>Kirsty Sweet  ·  kirsty.sweet@ucdconnect.ie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9108" y="4334256"/>
            <a:ext cx="107081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69959" y="4334256"/>
            <a:ext cx="1794933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2026-06-15T11:38:05Z</dcterms:created>
  <dc:creator>Kirsty Sweet</dc:creator>
</cp:coreProperties>
</file>